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310" r:id="rId15"/>
    <p:sldId id="311" r:id="rId16"/>
    <p:sldId id="312" r:id="rId17"/>
    <p:sldId id="313" r:id="rId18"/>
    <p:sldId id="314" r:id="rId19"/>
    <p:sldId id="269" r:id="rId20"/>
    <p:sldId id="270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315" r:id="rId31"/>
    <p:sldId id="316" r:id="rId32"/>
    <p:sldId id="308" r:id="rId33"/>
    <p:sldId id="281" r:id="rId34"/>
    <p:sldId id="282" r:id="rId35"/>
    <p:sldId id="283" r:id="rId36"/>
    <p:sldId id="323" r:id="rId37"/>
    <p:sldId id="284" r:id="rId38"/>
    <p:sldId id="318" r:id="rId39"/>
    <p:sldId id="319" r:id="rId40"/>
    <p:sldId id="320" r:id="rId41"/>
    <p:sldId id="321" r:id="rId42"/>
    <p:sldId id="309" r:id="rId43"/>
    <p:sldId id="285" r:id="rId44"/>
    <p:sldId id="290" r:id="rId45"/>
    <p:sldId id="291" r:id="rId46"/>
    <p:sldId id="292" r:id="rId47"/>
    <p:sldId id="293" r:id="rId48"/>
    <p:sldId id="294" r:id="rId49"/>
    <p:sldId id="295" r:id="rId50"/>
    <p:sldId id="286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287" r:id="rId64"/>
    <p:sldId id="288" r:id="rId65"/>
    <p:sldId id="322" r:id="rId6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8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1547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816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768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631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010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008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94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042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597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017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219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13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  <a:lumMod val="0"/>
                <a:lumOff val="1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760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nnW45HQL_M?feature=oembe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kNdQqzbG_8?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03zjbnNZU8?feature=oembed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erbSdUDeU8?feature=oembed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JZy_f-TN0g?feature=oembe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stemasorp.es/2011/10/25/leer-multiples-sensores-de-infrarrojos-con-un-solo-pin-analogico/" TargetMode="External"/><Relationship Id="rId2" Type="http://schemas.openxmlformats.org/officeDocument/2006/relationships/hyperlink" Target="http://www.pololu.com/file/0J137/Pololu3piRobotGuiaDeUsuari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uino.cc/es/pmwiki.php?n" TargetMode="External"/><Relationship Id="rId5" Type="http://schemas.openxmlformats.org/officeDocument/2006/relationships/hyperlink" Target="http://es.wikipedia.org/wiki/Proporcional_integral_derivativo" TargetMode="External"/><Relationship Id="rId4" Type="http://schemas.openxmlformats.org/officeDocument/2006/relationships/hyperlink" Target="http://www.pololu.com/file/0J195/line-maze-algorithm.pdf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70 Rectángulo"/>
          <p:cNvSpPr/>
          <p:nvPr/>
        </p:nvSpPr>
        <p:spPr>
          <a:xfrm>
            <a:off x="-547626" y="1124744"/>
            <a:ext cx="10009112" cy="106045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60000"/>
                </a:schemeClr>
              </a:gs>
              <a:gs pos="0">
                <a:schemeClr val="bg1">
                  <a:lumMod val="84000"/>
                  <a:lumOff val="16000"/>
                  <a:alpha val="63000"/>
                </a:schemeClr>
              </a:gs>
            </a:gsLst>
            <a:lin ang="5400000" scaled="0"/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L"/>
          </a:p>
        </p:txBody>
      </p:sp>
      <p:sp>
        <p:nvSpPr>
          <p:cNvPr id="6" name="169 Rectángulo"/>
          <p:cNvSpPr/>
          <p:nvPr/>
        </p:nvSpPr>
        <p:spPr>
          <a:xfrm>
            <a:off x="-411339" y="332656"/>
            <a:ext cx="9736538" cy="107950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60000"/>
                </a:schemeClr>
              </a:gs>
              <a:gs pos="0">
                <a:schemeClr val="bg1">
                  <a:lumMod val="84000"/>
                  <a:lumOff val="16000"/>
                  <a:alpha val="63000"/>
                </a:schemeClr>
              </a:gs>
            </a:gsLst>
            <a:lin ang="5400000" scaled="0"/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L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115070" y="441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Universidad Tecnológica Metropolitana – Facultad de Ingeniería</a:t>
            </a:r>
            <a:b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Departamento de Electricidad</a:t>
            </a:r>
            <a:b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Club de Robótica UTEM (CRU)</a:t>
            </a:r>
            <a:endParaRPr kumimoji="0" 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213470" y="1294309"/>
            <a:ext cx="4717061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Cátedra: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Taller de comunicación efectiva</a:t>
            </a: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sz="1200" b="1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Tema: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NEUTRINO: Robot Autónomo de Velocidad</a:t>
            </a: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9 Imagen" descr="C:\COMUN\trabajo\portad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207" y="3106042"/>
            <a:ext cx="2979588" cy="2239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082206" y="5373216"/>
            <a:ext cx="297958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Profesor:</a:t>
            </a: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Cecilia </a:t>
            </a:r>
            <a:r>
              <a:rPr kumimoji="0" 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Harcha</a:t>
            </a:r>
            <a:r>
              <a:rPr kumimoji="0" 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Rafachello</a:t>
            </a:r>
            <a:endParaRPr kumimoji="0" lang="es-C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sz="1200" dirty="0">
              <a:latin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Autor:</a:t>
            </a: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Victor</a:t>
            </a:r>
            <a:r>
              <a:rPr kumimoji="0" 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Arriagada </a:t>
            </a:r>
            <a:r>
              <a:rPr kumimoji="0" 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Martinez</a:t>
            </a: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Diciembre 2014</a:t>
            </a:r>
            <a:endParaRPr kumimoji="0" 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423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alimentación</a:t>
            </a:r>
          </a:p>
        </p:txBody>
      </p:sp>
      <p:pic>
        <p:nvPicPr>
          <p:cNvPr id="4" name="3 Imagen" descr="http://entremujeres.clarin.com/vida-sana/ecologia/pilas_MUJIMA20100507_0027_35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" r="6049"/>
          <a:stretch/>
        </p:blipFill>
        <p:spPr bwMode="auto">
          <a:xfrm>
            <a:off x="1403648" y="2348880"/>
            <a:ext cx="2393913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http://blog.bricogeek.com/img_cms/1651-76420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20" y="2349080"/>
            <a:ext cx="3196648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s://www.newpecas.com.br/imagem/bateria-selada-unipower-12v-45ah-up1245/a94915134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437111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6 Imagen" descr="http://www.linklightsolar.com/images/epoxy-solar-panels-0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42" y="4437111"/>
            <a:ext cx="2175562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263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Que es un robot de velocidad</a:t>
            </a:r>
          </a:p>
        </p:txBody>
      </p:sp>
      <p:pic>
        <p:nvPicPr>
          <p:cNvPr id="4" name="3 Imagen" descr="http://www.roboticaludica.com/wp-content/uploads/2011/07/22072011189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26"/>
          <a:stretch/>
        </p:blipFill>
        <p:spPr bwMode="auto">
          <a:xfrm>
            <a:off x="1187624" y="2015216"/>
            <a:ext cx="3251669" cy="252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http://static3.robotikka.com/wp-content/uploads/2011/10/P1010883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9677"/>
          <a:stretch/>
        </p:blipFill>
        <p:spPr bwMode="auto">
          <a:xfrm>
            <a:off x="5121466" y="2015216"/>
            <a:ext cx="2762902" cy="252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6424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Estructura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597" y="1844824"/>
            <a:ext cx="2953907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s://fbcdn-sphotos-e-a.akamaihd.net/hphotos-ak-xaf1/v/t1.0-9/q84/p180x540/10703507_604205299689987_7578510425441198410_n.jpg?oh=f78bb2e1a618257252c8ab078bf5e5e2&amp;oe=54FFD582&amp;__gda__=1425952519_b4c5535b36488bd3abadc9e326f16df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49320"/>
            <a:ext cx="2880254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6 Imagen" descr="https://scontent-b-mia.xx.fbcdn.net/hphotos-xpf1/v/t1.0-9/p180x540/10641068_604205089690008_5339304096649319213_n.jpg?oh=306131fd3c580097c3d215a53d5de0b3&amp;oe=54D3E84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10" y="4149320"/>
            <a:ext cx="2880254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8656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31" y="2348880"/>
            <a:ext cx="6672539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58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 (Micro controlador)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8" t="25161" r="33444" b="17909"/>
          <a:stretch/>
        </p:blipFill>
        <p:spPr bwMode="auto">
          <a:xfrm>
            <a:off x="2401822" y="2268805"/>
            <a:ext cx="4330418" cy="399679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2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 (Fuente de poder)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7758"/>
          <a:stretch/>
        </p:blipFill>
        <p:spPr bwMode="auto">
          <a:xfrm>
            <a:off x="971670" y="3356992"/>
            <a:ext cx="7200661" cy="172819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27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 (Sensores)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5" r="70447"/>
          <a:stretch/>
        </p:blipFill>
        <p:spPr bwMode="auto">
          <a:xfrm>
            <a:off x="3083886" y="2276872"/>
            <a:ext cx="2976228" cy="4203048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771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 (Puente H)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7" t="16597" r="9758" b="27764"/>
          <a:stretch/>
        </p:blipFill>
        <p:spPr bwMode="auto">
          <a:xfrm>
            <a:off x="3301436" y="2228055"/>
            <a:ext cx="2541128" cy="4225007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776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 (Motores)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4" t="23452" b="30990"/>
          <a:stretch/>
        </p:blipFill>
        <p:spPr bwMode="auto">
          <a:xfrm>
            <a:off x="3551937" y="2214888"/>
            <a:ext cx="2040126" cy="428016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74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transmisión</a:t>
            </a:r>
          </a:p>
        </p:txBody>
      </p:sp>
      <p:pic>
        <p:nvPicPr>
          <p:cNvPr id="4" name="3 Imagen" descr="http://s3.amazonaws.com/3dr.production/307/fancybox/BR-3DR433-5.jpg?13931902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9200"/>
            <a:ext cx="2951197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http://img.dxcdn.com/productimages/sku_235604_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9" r="17219"/>
          <a:stretch/>
        </p:blipFill>
        <p:spPr bwMode="auto">
          <a:xfrm>
            <a:off x="3887923" y="3069200"/>
            <a:ext cx="1344736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http://wiki.ardupilot-mega.googlecode.com/git/images/3DRadio/diag-range-graph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879" y="3069200"/>
            <a:ext cx="3087577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¿Qué es un robot autónomo</a:t>
            </a:r>
          </a:p>
        </p:txBody>
      </p:sp>
      <p:pic>
        <p:nvPicPr>
          <p:cNvPr id="4" name="3 Imagen" descr="http://beatty-robotics.com/wp-content/uploads/2011/08/mechatron_corner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5"/>
          <a:stretch/>
        </p:blipFill>
        <p:spPr bwMode="auto">
          <a:xfrm>
            <a:off x="3562033" y="3162997"/>
            <a:ext cx="2019935" cy="140398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http://cdn1.bigcommerce.com/server3600/iuq8w53/products/118/images/419/rover_5_bundle_01_small__97403.1407312517.1280.1280.jpg?c=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222" y="3904690"/>
            <a:ext cx="1736725" cy="1403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://www.embedds.com/wp-content/uploads/2012/07/arduino_robot_shield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r="3937"/>
          <a:stretch/>
        </p:blipFill>
        <p:spPr bwMode="auto">
          <a:xfrm>
            <a:off x="3641408" y="4923154"/>
            <a:ext cx="1861185" cy="122364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6 Imagen" descr="http://3.bp.blogspot.com/-J15XEEQpBBE/UCAEnEofUtI/AAAAAAAAAHI/uZkAgv0LCqI/s1600/103.-+Fanuc+MH+++Engranajes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85" y="3904690"/>
            <a:ext cx="1391920" cy="122364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7 Imagen" descr="http://3.bp.blogspot.com/-GspAeMZiG54/UfgwH4sO_mI/AAAAAAAAAM0/2XF3yh_mWrw/s1600/Robot+Rover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741232"/>
            <a:ext cx="1588770" cy="142176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8 Imagen" descr="http://www.vidadigitalradio.com/wp-content/uploads/2009/09/cirugiarobotica-300x220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673" y="1385061"/>
            <a:ext cx="1938655" cy="142176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9 Imagen" descr="http://www.blogcdn.com/es.engadget.com/media/2011/07/nao-all-terrainaldebaran.jp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41232"/>
            <a:ext cx="1421765" cy="142176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08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motriz (Motores CC)</a:t>
            </a:r>
          </a:p>
        </p:txBody>
      </p:sp>
      <p:pic>
        <p:nvPicPr>
          <p:cNvPr id="5" name="4 Imagen" descr="C:\Users\Trabajo\Dropbox\Linux\Informe Neutrino\Imagenes\MCI-RBT-0054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97232"/>
            <a:ext cx="2520000" cy="252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C:\Users\Trabajo\Dropbox\Linux\Informe Neutrino\Imagenes\0J770.60021-500x50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7232"/>
            <a:ext cx="2520000" cy="252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648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motriz (Ruedas)</a:t>
            </a:r>
          </a:p>
        </p:txBody>
      </p:sp>
      <p:pic>
        <p:nvPicPr>
          <p:cNvPr id="5" name="4 Imagen" descr="C:\Users\Trabajo\Dropbox\Linux\Informe Neutrino\Imagenes\0J2585.600-500x5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9200"/>
            <a:ext cx="2160000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C:\Users\Trabajo\Dropbox\Linux\Informe Neutrino\Imagenes\0J2598.600-500x50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00" y="3069200"/>
            <a:ext cx="2160000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6 Imagen" descr="C:\Users\Trabajo\Dropbox\Linux\Informe Neutrino\Imagenes\0J2594.600-500x50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3069200"/>
            <a:ext cx="2160000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0624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motriz (Puente H)</a:t>
            </a:r>
          </a:p>
        </p:txBody>
      </p:sp>
      <p:pic>
        <p:nvPicPr>
          <p:cNvPr id="4" name="3 Imagen" descr="C:\Users\Trabajo\Dropbox\Linux\Informe Neutrino\Imagenes\ard298b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45105"/>
            <a:ext cx="2706305" cy="283668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0" name="Picture 2" descr="http://www.hispavila.com/3ds/atmega/hpuente_files/giros_en_puente_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45105"/>
            <a:ext cx="4440397" cy="283668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5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Sensores (CNY70)</a:t>
            </a:r>
          </a:p>
        </p:txBody>
      </p:sp>
      <p:pic>
        <p:nvPicPr>
          <p:cNvPr id="4" name="3 Imagen" descr="C:\Users\Trabajo\Dropbox\Linux\Informe Neutrino\Imagenes\cny70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2348880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C:\Users\Trabajo\Dropbox\Linux\Informe Neutrino\Imagenes\cny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2583" r="4035" b="9934"/>
          <a:stretch/>
        </p:blipFill>
        <p:spPr bwMode="auto">
          <a:xfrm>
            <a:off x="5508104" y="4583178"/>
            <a:ext cx="1800000" cy="172614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C:\Users\Trabajo\Dropbox\Linux\Informe Neutrino\Imagenes\Fotos\DSC0667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2" b="33560"/>
          <a:stretch/>
        </p:blipFill>
        <p:spPr bwMode="auto">
          <a:xfrm>
            <a:off x="1299327" y="4725304"/>
            <a:ext cx="3704721" cy="144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6 Imagen" descr="C:\Users\Trabajo\Dropbox\Linux\Informe Neutrino\Imagenes\Fotos\DSC06678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7" b="24036"/>
          <a:stretch/>
        </p:blipFill>
        <p:spPr bwMode="auto">
          <a:xfrm>
            <a:off x="1128858" y="2564903"/>
            <a:ext cx="3855794" cy="144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03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Sensores (Testeo de batería)</a:t>
            </a:r>
          </a:p>
        </p:txBody>
      </p:sp>
      <p:pic>
        <p:nvPicPr>
          <p:cNvPr id="13314" name="Picture 2" descr="http://diymakers.es/wp-content/uploads/2014/08/ADC-GRAFI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577" y="2492896"/>
            <a:ext cx="4980846" cy="316835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560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alimentación (batería LIPO)</a:t>
            </a:r>
          </a:p>
        </p:txBody>
      </p:sp>
      <p:pic>
        <p:nvPicPr>
          <p:cNvPr id="4" name="3 Imagen" descr="F:\DCIM\106_PANA\P106083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198" y="3321600"/>
            <a:ext cx="1919605" cy="143954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http://www.solostocks.com/img/bat520-bateria-lipo-3-7v-200ma-protegida-8141166z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141578"/>
            <a:ext cx="2600960" cy="179959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://i00.i.aliimg.com/wsphoto/v0/1934752378_1/Wholesale-Original-IMAX-B6-Battery-Balance-font-b-Charger-b-font-font-b-Lipo-b-font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1578"/>
            <a:ext cx="1799590" cy="179959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62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alimentación (Elevador de voltaje)</a:t>
            </a:r>
          </a:p>
        </p:txBody>
      </p:sp>
      <p:pic>
        <p:nvPicPr>
          <p:cNvPr id="5" name="4 Imagen" descr="C:\Users\Trabajo\Dropbox\Linux\Informe Neutrino\Imagenes\ba665_2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4" b="12054"/>
          <a:stretch/>
        </p:blipFill>
        <p:spPr bwMode="auto">
          <a:xfrm>
            <a:off x="784473" y="2780928"/>
            <a:ext cx="4219575" cy="287972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C:\Users\Trabajo\Dropbox\Linux\Informe Neutrino\Imagenes\ba665_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5" t="50656" r="37104" b="26040"/>
          <a:stretch/>
        </p:blipFill>
        <p:spPr bwMode="auto">
          <a:xfrm>
            <a:off x="5479917" y="2780927"/>
            <a:ext cx="2376995" cy="288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9761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alimentación (Elevador de 5V)</a:t>
            </a:r>
          </a:p>
        </p:txBody>
      </p:sp>
      <p:pic>
        <p:nvPicPr>
          <p:cNvPr id="4" name="3 Imagen" descr="C:\Users\Trabajo\Dropbox\Linux\Informe Neutrino\Imagenes\MCI-COM-0078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709227"/>
            <a:ext cx="2802476" cy="2802476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338" name="Picture 2" descr="http://www.circuitstoday.com/wp-content/uploads/2010/04/3A-switching-regula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9227"/>
            <a:ext cx="3285093" cy="2802476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21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control (</a:t>
            </a:r>
            <a:r>
              <a:rPr lang="es-CL" dirty="0" err="1"/>
              <a:t>Arduino</a:t>
            </a:r>
            <a:r>
              <a:rPr lang="es-CL" dirty="0"/>
              <a:t>)</a:t>
            </a:r>
          </a:p>
        </p:txBody>
      </p:sp>
      <p:pic>
        <p:nvPicPr>
          <p:cNvPr id="4" name="3 Imagen" descr="F:\DCIM\106_PANA\P1060835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r="8955"/>
          <a:stretch/>
        </p:blipFill>
        <p:spPr bwMode="auto">
          <a:xfrm>
            <a:off x="3914874" y="2564904"/>
            <a:ext cx="2076923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F:\DCIM\106_PANA\P106084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3" r="17413"/>
          <a:stretch/>
        </p:blipFill>
        <p:spPr bwMode="auto">
          <a:xfrm>
            <a:off x="6393495" y="2564904"/>
            <a:ext cx="170689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F:\DCIM\106_PANA\P1060849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t="28508" r="30779" b="28399"/>
          <a:stretch/>
        </p:blipFill>
        <p:spPr bwMode="auto">
          <a:xfrm>
            <a:off x="1136911" y="2564904"/>
            <a:ext cx="2372185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6 Imagen" descr="http://arduino.cc/en/uploads/Main/ArduinoProMini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53" b="-17378"/>
          <a:stretch/>
        </p:blipFill>
        <p:spPr bwMode="auto">
          <a:xfrm rot="10800000">
            <a:off x="2023060" y="4725343"/>
            <a:ext cx="2418243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7 Imagen" descr="http://arduino.cc/en/uploads/Hacking/image00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88" y="4725344"/>
            <a:ext cx="2116892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64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básico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</a:t>
            </a:r>
          </a:p>
        </p:txBody>
      </p:sp>
      <p:pic>
        <p:nvPicPr>
          <p:cNvPr id="4" name="3 Imagen" descr="C:\Users\Trabajo\Dropbox\Imagenes capturas\Nueva carpeta (2)\Adelan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16" y="2421288"/>
            <a:ext cx="4967568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2815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Historia de Neutrino</a:t>
            </a: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57" y="1658112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067" y="1656454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50774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57" y="4077072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067" y="4077072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077072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46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básico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</a:t>
            </a:r>
          </a:p>
        </p:txBody>
      </p:sp>
      <p:pic>
        <p:nvPicPr>
          <p:cNvPr id="5" name="4 Imagen" descr="C:\Users\Trabajo\Dropbox\Imagenes capturas\Nueva carpeta (2)\Gira izquierd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16" y="2421288"/>
            <a:ext cx="4967568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05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básico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</a:t>
            </a:r>
          </a:p>
        </p:txBody>
      </p:sp>
      <p:pic>
        <p:nvPicPr>
          <p:cNvPr id="6" name="5 Imagen" descr="C:\Users\Trabajo\Dropbox\Imagenes capturas\Nueva carpeta (2)\Gira derech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16" y="2421288"/>
            <a:ext cx="4967568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05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básico</a:t>
            </a:r>
          </a:p>
        </p:txBody>
      </p:sp>
      <p:pic>
        <p:nvPicPr>
          <p:cNvPr id="7" name="Elementos multimedia en línea 6" title="Neutrino velocidad normal">
            <a:hlinkClick r:id="" action="ppaction://media"/>
            <a:extLst>
              <a:ext uri="{FF2B5EF4-FFF2-40B4-BE49-F238E27FC236}">
                <a16:creationId xmlns:a16="http://schemas.microsoft.com/office/drawing/2014/main" id="{EBEBB1D9-7265-480B-7026-AA8DAA5FBDC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55750" y="1600200"/>
            <a:ext cx="603408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4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básico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7" name="6 Imagen" descr="C:\Users\Trabajo\Dropbox\Imagenes capturas\2014-12-10 22_08_39-Greenshot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79"/>
          <a:stretch/>
        </p:blipFill>
        <p:spPr bwMode="auto">
          <a:xfrm>
            <a:off x="1422569" y="2636912"/>
            <a:ext cx="6439535" cy="2689831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086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Que es PID</a:t>
            </a:r>
          </a:p>
        </p:txBody>
      </p:sp>
      <p:pic>
        <p:nvPicPr>
          <p:cNvPr id="4" name="3 Imagen" descr="C:\Users\Trabajo\Dropbox\Linux\Informe Neutrino\Imagenes\pid.jp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97152"/>
            <a:ext cx="3915218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http://upload.wikimedia.org/wikipedia/commons/thumb/c/c7/Integral.PNG/320px-Integr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2997151"/>
            <a:ext cx="2229554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347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pic>
        <p:nvPicPr>
          <p:cNvPr id="8" name="Elementos multimedia en línea 7" title="Seguidor de linea PID">
            <a:hlinkClick r:id="" action="ppaction://media"/>
            <a:extLst>
              <a:ext uri="{FF2B5EF4-FFF2-40B4-BE49-F238E27FC236}">
                <a16:creationId xmlns:a16="http://schemas.microsoft.com/office/drawing/2014/main" id="{043BC09E-6E3F-C4D1-21AA-E38ABD737CB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55750" y="1600200"/>
            <a:ext cx="603408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8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sin PID</a:t>
            </a:r>
          </a:p>
        </p:txBody>
      </p:sp>
      <p:pic>
        <p:nvPicPr>
          <p:cNvPr id="6" name="Elementos multimedia en línea 5" title="Seguidor de linea sin PID">
            <a:hlinkClick r:id="" action="ppaction://media"/>
            <a:extLst>
              <a:ext uri="{FF2B5EF4-FFF2-40B4-BE49-F238E27FC236}">
                <a16:creationId xmlns:a16="http://schemas.microsoft.com/office/drawing/2014/main" id="{DACC658E-1991-61A0-24E8-0A335CAC709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55750" y="1600200"/>
            <a:ext cx="603408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9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y animación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2" y="2421288"/>
            <a:ext cx="4958997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881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y animación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2" y="2420886"/>
            <a:ext cx="4958996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709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y animación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2" y="2420885"/>
            <a:ext cx="4958996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70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Historia del Club de Robótica UTEM</a:t>
            </a:r>
          </a:p>
        </p:txBody>
      </p:sp>
      <p:pic>
        <p:nvPicPr>
          <p:cNvPr id="4098" name="Picture 2" descr="https://scontent-b-mia.xx.fbcdn.net/hphotos-xpa1/v/t1.0-9/10731136_293389570868591_1195096584738685240_n.jpg?oh=10932b9089b16b46941d1be80c7e6e37&amp;oe=550F7BE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9000"/>
            <a:ext cx="24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-a-mia.xx.fbcdn.net/hphotos-ash2/v/t1.0-9/1385608_168812679992948_604464870_n.jpg?oh=244235a75101629e6ebcf04bb00199a7&amp;oe=5516AA4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13" y="1633228"/>
            <a:ext cx="3918366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17032"/>
            <a:ext cx="24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 descr="https://fbcdn-sphotos-h-a.akamaihd.net/hphotos-ak-ash2/v/t1.0-9/p180x540/1002007_10202616980249854_146168857_n.jpg?oh=5deb02185d0de2ca31f2fbac5449d2c2&amp;oe=551098EC&amp;__gda__=1430720992_530c3e43c91c845ddfdd80d918512d6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400" y="3717032"/>
            <a:ext cx="24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s://fbcdn-sphotos-d-a.akamaihd.net/hphotos-ak-xpf1/v/t1.0-9/10363638_240281479512734_8264426675094718986_n.jpg?oh=fafa5a8881a03c7a823e336f8808d5ff&amp;oe=55013042&amp;__gda__=1427399976_ee84cb2e8f118bdaff0b07fff01889d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72" y="3717032"/>
            <a:ext cx="169285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6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y animación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2" y="2421288"/>
            <a:ext cx="4958996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709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y animación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2" y="2421288"/>
            <a:ext cx="4958996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709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pic>
        <p:nvPicPr>
          <p:cNvPr id="6" name="Elementos multimedia en línea 5" title="Primer día, segunda ronda">
            <a:hlinkClick r:id="" action="ppaction://media"/>
            <a:extLst>
              <a:ext uri="{FF2B5EF4-FFF2-40B4-BE49-F238E27FC236}">
                <a16:creationId xmlns:a16="http://schemas.microsoft.com/office/drawing/2014/main" id="{126CBCF4-3D13-ABF1-4547-472F441B837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6738" y="1600200"/>
            <a:ext cx="801052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4" name="3 Imagen" descr="C:\Users\Trabajo\Dropbox\Imagenes capturas\2014-12-10 21_57_02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72" y="2420888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48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4 Imagen" descr="C:\Users\Trabajo\Dropbox\Imagenes capturas\2014-12-10 21_57_40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00" y="2492896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638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13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  <a:lumMod val="0"/>
                <a:lumOff val="1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4 Imagen" descr="C:\Users\Trabajo\Dropbox\Imagenes capturas\2014-12-10 21_57_49-C__Users_Trabajo_Dropbox_Linux_Informe Neutrino_Codigo 2.c • - Sublime Tex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71" y="2348880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63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4 Imagen" descr="C:\Users\Trabajo\Dropbox\Imagenes capturas\2014-12-10 21_58_01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71" y="2420888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638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4 Imagen" descr="C:\Users\Trabajo\Dropbox\Imagenes capturas\2014-12-10 21_58_06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50" y="2420888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638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6" name="5 Imagen" descr="C:\Users\Trabajo\Dropbox\Imagenes capturas\2014-12-10 21_58_16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79" y="2492896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756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6" name="5 Imagen" descr="C:\Users\Trabajo\Dropbox\Imagenes capturas\2014-12-10 21_58_25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35" y="2420888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75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Estructura Mecánica</a:t>
            </a:r>
          </a:p>
        </p:txBody>
      </p:sp>
      <p:pic>
        <p:nvPicPr>
          <p:cNvPr id="4" name="3 Imagen" descr="http://img.alibaba.com/img/pb/428/654/664/664654428_68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7" y="2925184"/>
            <a:ext cx="2483953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http://cdn.instructables.com/FLZ/YSMN/GKS0S6L8/FLZYSMNGKS0S6L8.LARG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41" y="2925184"/>
            <a:ext cx="1920847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://www.convict.lu/blog/wp-content/uploads/2012/11/2012-11-08-15.05.4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25184"/>
            <a:ext cx="2880318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488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6957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Transceptores</a:t>
            </a:r>
          </a:p>
        </p:txBody>
      </p:sp>
      <p:pic>
        <p:nvPicPr>
          <p:cNvPr id="4" name="3 Imagen" descr="http://www.roboticacnc.com.mx/productos/robotica/shields-robots/FPV%20433Mhz%20Radio%20Telemetry%20Kit%20100mW%20V1.1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7192"/>
            <a:ext cx="2947966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C:\Users\Trabajo\Dropbox\Linux\Informe Neutrino\Imagenes\radiomod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997192"/>
            <a:ext cx="4418139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489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530016"/>
            <a:ext cx="2090896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056" y="2530016"/>
            <a:ext cx="2144248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8" y="2349320"/>
            <a:ext cx="5455505" cy="39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pic>
        <p:nvPicPr>
          <p:cNvPr id="6" name="Elementos multimedia en línea 5" title="Tercer día, primera ronda">
            <a:hlinkClick r:id="" action="ppaction://media"/>
            <a:extLst>
              <a:ext uri="{FF2B5EF4-FFF2-40B4-BE49-F238E27FC236}">
                <a16:creationId xmlns:a16="http://schemas.microsoft.com/office/drawing/2014/main" id="{97CFE01C-1309-D501-B1AD-C486D03A79C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6738" y="1600200"/>
            <a:ext cx="801052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6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4" name="3 Imagen" descr="C:\Users\Trabajo\Dropbox\Imagenes capturas\Codigo 3\2014-12-10 22_15_36-Greenshot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57"/>
          <a:stretch/>
        </p:blipFill>
        <p:spPr bwMode="auto">
          <a:xfrm>
            <a:off x="1335272" y="2276872"/>
            <a:ext cx="6424930" cy="1322671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C:\Users\Trabajo\Dropbox\Imagenes capturas\Codigo 3\2014-12-10 22_16_57-untitled • - Sublime Tex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0"/>
          <a:stretch/>
        </p:blipFill>
        <p:spPr bwMode="auto">
          <a:xfrm>
            <a:off x="1335272" y="4559314"/>
            <a:ext cx="6421020" cy="153398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5 Conector recto de flecha"/>
          <p:cNvCxnSpPr>
            <a:stCxn id="4" idx="2"/>
            <a:endCxn id="1026" idx="0"/>
          </p:cNvCxnSpPr>
          <p:nvPr/>
        </p:nvCxnSpPr>
        <p:spPr>
          <a:xfrm flipH="1">
            <a:off x="4545782" y="3599543"/>
            <a:ext cx="1955" cy="95977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246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Bibliografia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CL" b="1" dirty="0"/>
              <a:t>Guía de usuario </a:t>
            </a:r>
            <a:r>
              <a:rPr lang="es-CL" b="1" dirty="0" err="1"/>
              <a:t>Pololu</a:t>
            </a:r>
            <a:r>
              <a:rPr lang="es-CL" b="1" dirty="0"/>
              <a:t> 3 pi:</a:t>
            </a:r>
            <a:endParaRPr lang="es-CL" dirty="0"/>
          </a:p>
          <a:p>
            <a:pPr lvl="1"/>
            <a:r>
              <a:rPr lang="es-CL" b="1" u="sng" dirty="0">
                <a:hlinkClick r:id="rId2"/>
              </a:rPr>
              <a:t>http://www.pololu.com/file/0J137/Pololu3piRobotGuiaDeUsuario.pdf</a:t>
            </a:r>
            <a:endParaRPr lang="es-CL" dirty="0"/>
          </a:p>
          <a:p>
            <a:r>
              <a:rPr lang="es-CL" b="1" dirty="0"/>
              <a:t>Como leer varios sensores infrarrojos con un solo pin:</a:t>
            </a:r>
            <a:endParaRPr lang="es-CL" dirty="0"/>
          </a:p>
          <a:p>
            <a:pPr lvl="1"/>
            <a:r>
              <a:rPr lang="es-CL" b="1" u="sng" dirty="0">
                <a:hlinkClick r:id="rId3"/>
              </a:rPr>
              <a:t>http://www.sistemasorp.es/2011/10/25/leer-multiples-sensores-de-infrarrojos-con-un-solo-pin-analogico/</a:t>
            </a:r>
            <a:endParaRPr lang="es-CL" dirty="0"/>
          </a:p>
          <a:p>
            <a:r>
              <a:rPr lang="es-CL" b="1" dirty="0"/>
              <a:t>Algoritmo laberinto:</a:t>
            </a:r>
            <a:endParaRPr lang="es-CL" dirty="0"/>
          </a:p>
          <a:p>
            <a:pPr lvl="1"/>
            <a:r>
              <a:rPr lang="es-CL" b="1" u="sng" dirty="0">
                <a:hlinkClick r:id="rId4"/>
              </a:rPr>
              <a:t>http://www.pololu.com/file/0J195/line-maze-algorithm.pdf</a:t>
            </a:r>
            <a:endParaRPr lang="es-CL" dirty="0"/>
          </a:p>
          <a:p>
            <a:r>
              <a:rPr lang="es-CL" b="1" dirty="0"/>
              <a:t>Control PID:</a:t>
            </a:r>
            <a:endParaRPr lang="es-CL" dirty="0"/>
          </a:p>
          <a:p>
            <a:pPr lvl="1"/>
            <a:r>
              <a:rPr lang="es-CL" b="1" u="sng" dirty="0">
                <a:hlinkClick r:id="rId5"/>
              </a:rPr>
              <a:t>http://es.wikipedia.org/wiki/Proporcional_integral_derivativo</a:t>
            </a:r>
            <a:endParaRPr lang="es-CL" dirty="0"/>
          </a:p>
          <a:p>
            <a:r>
              <a:rPr lang="es-CL" b="1" dirty="0" err="1"/>
              <a:t>Arduino</a:t>
            </a:r>
            <a:r>
              <a:rPr lang="es-CL" b="1" dirty="0"/>
              <a:t>:</a:t>
            </a:r>
            <a:endParaRPr lang="es-CL" dirty="0"/>
          </a:p>
          <a:p>
            <a:pPr lvl="1"/>
            <a:r>
              <a:rPr lang="es-CL" b="1" u="sng" dirty="0">
                <a:hlinkClick r:id="rId6"/>
              </a:rPr>
              <a:t>http://www.arduino.cc/es/pmwiki.php?n</a:t>
            </a: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94253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cdn.tiendanube.com/stores/048/732/products/taza05-8aa055725aa37e078dcedfd240f15873-1024-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955" y="729000"/>
            <a:ext cx="5502090" cy="54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2519772" y="5301208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62261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Actuadores</a:t>
            </a:r>
          </a:p>
        </p:txBody>
      </p:sp>
      <p:pic>
        <p:nvPicPr>
          <p:cNvPr id="4" name="3 Imagen" descr="http://www.gates.com.mx/images/actuadores_s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922"/>
          <a:stretch/>
        </p:blipFill>
        <p:spPr bwMode="auto">
          <a:xfrm>
            <a:off x="3250892" y="3068960"/>
            <a:ext cx="2348498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http://www.pg9hf.nl/dcmotor/dc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r="6809"/>
          <a:stretch/>
        </p:blipFill>
        <p:spPr bwMode="auto">
          <a:xfrm>
            <a:off x="6103446" y="3068960"/>
            <a:ext cx="185293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http://upload.wikimedia.org/wikipedia/commons/4/42/Motor_DC_3Po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86" y="3068960"/>
            <a:ext cx="1661803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25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Sensores</a:t>
            </a:r>
          </a:p>
        </p:txBody>
      </p:sp>
      <p:pic>
        <p:nvPicPr>
          <p:cNvPr id="4" name="3 Imagen" descr="http://img.dxcdn.com/productimages/sku_142834_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2529000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http://img.dxcdn.com/productimages/sku_150778_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2529000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://5hertz.com/images/0870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59" y="2529000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" t="1589" r="5191" b="5279"/>
          <a:stretch/>
        </p:blipFill>
        <p:spPr bwMode="auto">
          <a:xfrm>
            <a:off x="2588418" y="4610100"/>
            <a:ext cx="179744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7 Imagen" descr="http://blog.mabisat.com/wp-content/uploads/2013/06/camara-arduin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120" y="4653336"/>
            <a:ext cx="1692000" cy="1692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58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control</a:t>
            </a:r>
          </a:p>
        </p:txBody>
      </p:sp>
      <p:pic>
        <p:nvPicPr>
          <p:cNvPr id="4" name="3 Imagen" descr="http://img.dxcdn.com/productimages/sku_178183_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" t="12957" r="3069" b="5949"/>
          <a:stretch/>
        </p:blipFill>
        <p:spPr bwMode="auto">
          <a:xfrm>
            <a:off x="6219515" y="3060224"/>
            <a:ext cx="2024893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http://www.mikroe.com/img/publication/spa/pic-books/programming-in-c/chapter/03/fig3-3.g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" b="6706"/>
          <a:stretch/>
        </p:blipFill>
        <p:spPr bwMode="auto">
          <a:xfrm>
            <a:off x="2987824" y="3069160"/>
            <a:ext cx="2802575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http://upload.wikimedia.org/wikipedia/commons/1/18/PIC18F872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0224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7748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Words>495</Words>
  <Application>Microsoft Office PowerPoint</Application>
  <PresentationFormat>Presentación en pantalla (4:3)</PresentationFormat>
  <Paragraphs>143</Paragraphs>
  <Slides>65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8" baseType="lpstr">
      <vt:lpstr>Arial</vt:lpstr>
      <vt:lpstr>Calibri</vt:lpstr>
      <vt:lpstr>Tema de Office</vt:lpstr>
      <vt:lpstr>Presentación de PowerPoint</vt:lpstr>
      <vt:lpstr>¿Qué es un robot autónomo</vt:lpstr>
      <vt:lpstr>Historia de Neutrino</vt:lpstr>
      <vt:lpstr>Historia del Club de Robótica UTEM</vt:lpstr>
      <vt:lpstr>Estructura básica de un robot</vt:lpstr>
      <vt:lpstr>Estructura básica de un robot</vt:lpstr>
      <vt:lpstr>Estructura básica de un robot</vt:lpstr>
      <vt:lpstr>Estructura básica de un robot</vt:lpstr>
      <vt:lpstr>Estructura básica de un robot</vt:lpstr>
      <vt:lpstr>Estructura básica de un robot</vt:lpstr>
      <vt:lpstr>Que es un robot de velocidad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Seguidor de línea básico</vt:lpstr>
      <vt:lpstr>Seguidor de línea básico</vt:lpstr>
      <vt:lpstr>Seguidor de línea básico</vt:lpstr>
      <vt:lpstr>Seguidor de línea básico</vt:lpstr>
      <vt:lpstr>Seguidor de línea básico</vt:lpstr>
      <vt:lpstr>Seguidor de línea con PID</vt:lpstr>
      <vt:lpstr>Seguidor de línea con PID</vt:lpstr>
      <vt:lpstr>Seguidor de línea sin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Bibliografia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Trabajo</dc:creator>
  <cp:lastModifiedBy>Victor Eduardo Arriagada Martinez</cp:lastModifiedBy>
  <cp:revision>25</cp:revision>
  <dcterms:created xsi:type="dcterms:W3CDTF">2014-12-11T02:05:04Z</dcterms:created>
  <dcterms:modified xsi:type="dcterms:W3CDTF">2022-12-21T01:35:26Z</dcterms:modified>
</cp:coreProperties>
</file>